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7" r:id="rId1"/>
  </p:sldMasterIdLst>
  <p:sldIdLst>
    <p:sldId id="256" r:id="rId2"/>
    <p:sldId id="298" r:id="rId3"/>
    <p:sldId id="299" r:id="rId4"/>
    <p:sldId id="300" r:id="rId5"/>
    <p:sldId id="311" r:id="rId6"/>
    <p:sldId id="312" r:id="rId7"/>
    <p:sldId id="332" r:id="rId8"/>
    <p:sldId id="334" r:id="rId9"/>
    <p:sldId id="314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61" r:id="rId21"/>
    <p:sldId id="350" r:id="rId22"/>
    <p:sldId id="351" r:id="rId23"/>
    <p:sldId id="368" r:id="rId24"/>
    <p:sldId id="352" r:id="rId25"/>
    <p:sldId id="353" r:id="rId26"/>
    <p:sldId id="354" r:id="rId27"/>
    <p:sldId id="355" r:id="rId28"/>
    <p:sldId id="357" r:id="rId29"/>
    <p:sldId id="356" r:id="rId30"/>
    <p:sldId id="358" r:id="rId31"/>
    <p:sldId id="359" r:id="rId32"/>
    <p:sldId id="360" r:id="rId33"/>
    <p:sldId id="366" r:id="rId34"/>
    <p:sldId id="362" r:id="rId35"/>
    <p:sldId id="363" r:id="rId36"/>
    <p:sldId id="367" r:id="rId37"/>
    <p:sldId id="364" r:id="rId38"/>
    <p:sldId id="365" r:id="rId3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1726A-449C-4B2F-ACBB-A414EAD9650F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1B5BE-40A2-44EF-A602-40BA328A7D9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D0451-AEC5-440B-89E9-15FBE4819A49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BE526-E47C-4D36-9298-0D2BFAEA8A1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489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489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A225D-8331-42ED-AAE8-B0F46EB8F498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000DD-B344-4315-BE20-C19E42518C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846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39734" y="1981200"/>
            <a:ext cx="381846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54BD5-978D-4079-8931-AB3424D5C0F3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E5693-2279-47D9-8D52-BDBB8C1402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378" y="1535113"/>
            <a:ext cx="40414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378" y="2174875"/>
            <a:ext cx="40414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69D0F-765E-4E7F-867F-09BA20F08B0A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891CD-E042-4970-8DE0-21BDAF2350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6CDBC-F749-447B-B97B-E0EA48BAAF61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B5881-71EE-4EB7-B351-AC32D5FCF22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260C7-C573-4241-B5B9-95C5AF7D7BC5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D4FFC-7767-4464-AD46-D66966D5FF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756" y="273051"/>
            <a:ext cx="511104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E54DF-B12D-4359-BBFD-9B3ECE60E48A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9F704-E051-4783-99D2-68B1D086BC8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11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11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11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FCEA0-CCBA-489C-8AC6-CFA881250F2F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6D94A-A4FE-4496-AD8F-E7B0D44257A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9507E-3F85-4D23-84D7-C3485CE329E5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596AA-5964-46FA-8664-CE7B94FD28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1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93834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91127-1850-4807-9A0B-04CC5E82FAEA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23B1A-BDAF-477A-BF50-566B2D675C3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ulodogat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7DD8FBD-4E21-47FF-B6CE-53E4A07CA69F}" type="datetimeFigureOut">
              <a:rPr lang="pt-BR"/>
              <a:pPr>
                <a:defRPr/>
              </a:pPr>
              <a:t>28/6/2012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7AADA0F-BD1A-4B1B-92A1-6BD1BC55935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FFFF"/>
        </a:buClr>
        <a:buFont typeface="Symbol" pitchFamily="18" charset="2"/>
        <a:buChar char="¨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ítulo 1"/>
          <p:cNvSpPr>
            <a:spLocks noGrp="1"/>
          </p:cNvSpPr>
          <p:nvPr>
            <p:ph type="ctrTitle"/>
          </p:nvPr>
        </p:nvSpPr>
        <p:spPr>
          <a:xfrm>
            <a:off x="457200" y="285750"/>
            <a:ext cx="8229600" cy="5643563"/>
          </a:xfrm>
        </p:spPr>
        <p:txBody>
          <a:bodyPr/>
          <a:lstStyle/>
          <a:p>
            <a:pPr eaLnBrk="1" hangingPunct="1">
              <a:defRPr/>
            </a:pPr>
            <a:endParaRPr lang="pt-BR" dirty="0" smtClean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371600" y="3571875"/>
            <a:ext cx="7343775" cy="300037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Mini-curso: Processo de Trabalho do  Assistente Social na área educacional</a:t>
            </a:r>
          </a:p>
          <a:p>
            <a:pPr>
              <a:defRPr/>
            </a:pPr>
            <a:r>
              <a:rPr lang="pt-BR" dirty="0" err="1" smtClean="0"/>
              <a:t>Profa</a:t>
            </a:r>
            <a:r>
              <a:rPr lang="pt-BR" dirty="0" smtClean="0"/>
              <a:t>.  Dra. Maria José Cardozo</a:t>
            </a:r>
          </a:p>
          <a:p>
            <a:pPr>
              <a:defRPr/>
            </a:pPr>
            <a:r>
              <a:rPr lang="pt-BR" dirty="0" err="1" smtClean="0"/>
              <a:t>Profa</a:t>
            </a:r>
            <a:r>
              <a:rPr lang="pt-BR" dirty="0" smtClean="0"/>
              <a:t>. </a:t>
            </a:r>
            <a:r>
              <a:rPr lang="pt-BR" dirty="0" err="1" smtClean="0"/>
              <a:t>Ms</a:t>
            </a:r>
            <a:r>
              <a:rPr lang="pt-BR" dirty="0" smtClean="0"/>
              <a:t>. Célia Soares Martins</a:t>
            </a:r>
            <a:endParaRPr lang="pt-BR" dirty="0"/>
          </a:p>
        </p:txBody>
      </p:sp>
      <p:pic>
        <p:nvPicPr>
          <p:cNvPr id="2052" name="Imagem 7" descr="faixa_encontro_compac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428625"/>
            <a:ext cx="8143875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3213" y="115888"/>
            <a:ext cx="8229600" cy="77628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  <a:spcAft>
                <a:spcPts val="0"/>
              </a:spcAft>
              <a:defRPr/>
            </a:pPr>
            <a:r>
              <a:rPr lang="pt-BR" sz="40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Política Social</a:t>
            </a:r>
            <a:endParaRPr lang="pt-BR" sz="40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5750" y="1495425"/>
            <a:ext cx="8607425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  <a:defRPr/>
            </a:pPr>
            <a:r>
              <a:rPr lang="pt-BR" sz="2800" b="1" dirty="0">
                <a:solidFill>
                  <a:schemeClr val="bg1"/>
                </a:solidFill>
                <a:latin typeface="+mn-lt"/>
              </a:rPr>
              <a:t>Toda sociedade desenvolve alguma forma de proteção social.</a:t>
            </a:r>
          </a:p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bg1"/>
                </a:solidFill>
                <a:latin typeface="+mn-lt"/>
              </a:rPr>
              <a:t>Tradição- caridade/solidariedade</a:t>
            </a:r>
          </a:p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bg1"/>
                </a:solidFill>
                <a:latin typeface="+mn-lt"/>
              </a:rPr>
              <a:t>Troca- práticas econômicas</a:t>
            </a:r>
          </a:p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chemeClr val="bg1"/>
                </a:solidFill>
                <a:latin typeface="+mn-lt"/>
              </a:rPr>
              <a:t>Autoridade- política/Estado</a:t>
            </a:r>
          </a:p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endParaRPr lang="pt-BR" sz="2800" b="1" dirty="0">
              <a:solidFill>
                <a:schemeClr val="bg1"/>
              </a:solidFill>
              <a:latin typeface="+mn-lt"/>
            </a:endParaRPr>
          </a:p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  <a:defRPr/>
            </a:pPr>
            <a:endParaRPr lang="pt-BR" sz="2800" b="1" dirty="0">
              <a:solidFill>
                <a:schemeClr val="bg1"/>
              </a:solidFill>
              <a:latin typeface="+mn-lt"/>
            </a:endParaRPr>
          </a:p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  <a:defRPr/>
            </a:pPr>
            <a:r>
              <a:rPr lang="pt-BR" sz="2800" b="1" dirty="0">
                <a:solidFill>
                  <a:schemeClr val="bg1"/>
                </a:solidFill>
                <a:latin typeface="+mn-lt"/>
              </a:rPr>
              <a:t>XIX surgiram as primeiras legislações e medidas de proteção social, como destaque para a Alemanha e Inglaterra.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85813" y="500063"/>
            <a:ext cx="7467600" cy="7858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lnSpc>
                <a:spcPct val="130000"/>
              </a:lnSpc>
              <a:spcAft>
                <a:spcPts val="0"/>
              </a:spcAft>
              <a:defRPr/>
            </a:pPr>
            <a:r>
              <a:rPr lang="pt-BR" sz="3600" b="1" dirty="0">
                <a:solidFill>
                  <a:srgbClr val="FFFF00"/>
                </a:solidFill>
              </a:rPr>
              <a:t>Política Social</a:t>
            </a:r>
            <a:endParaRPr lang="pt-BR" sz="3600" dirty="0">
              <a:solidFill>
                <a:srgbClr val="FFFF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2875" y="1916113"/>
            <a:ext cx="88931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/>
            </a:pPr>
            <a:r>
              <a:rPr lang="pt-BR" sz="2400" b="1" dirty="0">
                <a:solidFill>
                  <a:schemeClr val="bg1"/>
                </a:solidFill>
                <a:latin typeface="+mj-lt"/>
              </a:rPr>
              <a:t>Proteção social </a:t>
            </a:r>
            <a:r>
              <a:rPr lang="pt-BR" sz="2400" b="1" dirty="0">
                <a:solidFill>
                  <a:schemeClr val="bg1"/>
                </a:solidFill>
                <a:latin typeface="+mj-lt"/>
                <a:cs typeface="Arial"/>
              </a:rPr>
              <a:t>↔questão social</a:t>
            </a: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/>
            </a:pPr>
            <a:endParaRPr lang="pt-BR" sz="2400" b="1" dirty="0">
              <a:solidFill>
                <a:schemeClr val="bg1"/>
              </a:solidFill>
              <a:latin typeface="+mj-lt"/>
            </a:endParaRP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r>
              <a:rPr lang="pt-BR" sz="2400" b="1" dirty="0">
                <a:solidFill>
                  <a:schemeClr val="bg1"/>
                </a:solidFill>
                <a:latin typeface="+mj-lt"/>
              </a:rPr>
              <a:t>Seguro contra acidentes, doenças e desemprego</a:t>
            </a: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endParaRPr lang="pt-BR" sz="2400" b="1" dirty="0">
              <a:solidFill>
                <a:schemeClr val="bg1"/>
              </a:solidFill>
              <a:latin typeface="+mj-lt"/>
            </a:endParaRP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endParaRPr lang="pt-BR" sz="2400" b="1" dirty="0">
              <a:solidFill>
                <a:schemeClr val="bg1"/>
              </a:solidFill>
              <a:latin typeface="+mj-lt"/>
            </a:endParaRP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endParaRPr lang="pt-BR" sz="2400" b="1" dirty="0">
              <a:solidFill>
                <a:schemeClr val="bg1"/>
              </a:solidFill>
              <a:latin typeface="+mj-lt"/>
            </a:endParaRP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endParaRPr lang="pt-BR" sz="2400" b="1" dirty="0">
              <a:solidFill>
                <a:schemeClr val="bg1"/>
              </a:solidFill>
              <a:latin typeface="+mj-lt"/>
            </a:endParaRP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endParaRPr lang="pt-BR" sz="2400" b="1" dirty="0">
              <a:solidFill>
                <a:schemeClr val="bg1"/>
              </a:solidFill>
              <a:latin typeface="+mj-lt"/>
            </a:endParaRPr>
          </a:p>
          <a:p>
            <a:pPr marL="273050" indent="-273050" algn="just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r>
              <a:rPr lang="pt-BR" sz="2400" b="1" dirty="0">
                <a:solidFill>
                  <a:schemeClr val="bg1"/>
                </a:solidFill>
                <a:latin typeface="+mj-lt"/>
              </a:rPr>
              <a:t>Diferenças nacionais e temporais </a:t>
            </a:r>
            <a:r>
              <a:rPr lang="pt-BR" sz="2400" b="1" dirty="0">
                <a:solidFill>
                  <a:schemeClr val="bg1"/>
                </a:solidFill>
              </a:rPr>
              <a:t>de acordo com a mobilização dos trabalhadores.</a:t>
            </a: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ü"/>
              <a:defRPr/>
            </a:pP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4100" name="Seta para baixo 3"/>
          <p:cNvSpPr>
            <a:spLocks noChangeArrowheads="1"/>
          </p:cNvSpPr>
          <p:nvPr/>
        </p:nvSpPr>
        <p:spPr bwMode="auto">
          <a:xfrm>
            <a:off x="4000500" y="3429000"/>
            <a:ext cx="484188" cy="977900"/>
          </a:xfrm>
          <a:prstGeom prst="down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pt-BR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79388" y="476250"/>
            <a:ext cx="8964612" cy="6492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pt-BR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Intervenção estatal</a:t>
            </a:r>
            <a:endParaRPr lang="pt-BR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1438" y="1643063"/>
            <a:ext cx="8964612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pt-PT" sz="2800" b="1">
              <a:solidFill>
                <a:srgbClr val="FFFF00"/>
              </a:solidFill>
              <a:hlinkClick r:id="rId2" action="ppaction://hlinksldjump"/>
            </a:endParaRP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pt-PT" sz="2800" b="1">
                <a:solidFill>
                  <a:srgbClr val="FFFF00"/>
                </a:solidFill>
                <a:hlinkClick r:id="rId2" action="ppaction://hlinksldjump"/>
              </a:rPr>
              <a:t>Teorias  com enfoque liberal</a:t>
            </a:r>
            <a:r>
              <a:rPr lang="pt-PT" sz="2800" b="1">
                <a:solidFill>
                  <a:srgbClr val="FFFF00"/>
                </a:solidFill>
              </a:rPr>
              <a:t>: Politicas seletivas e residuais, caratér temporal, dirigidas a grupo específicos</a:t>
            </a: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</a:pPr>
            <a:endParaRPr lang="pt-PT" sz="2800" b="1">
              <a:solidFill>
                <a:srgbClr val="FFFF00"/>
              </a:solidFill>
            </a:endParaRPr>
          </a:p>
          <a:p>
            <a:pPr marL="273050" indent="-273050">
              <a:lnSpc>
                <a:spcPct val="8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pt-PT" sz="2800" b="1">
                <a:solidFill>
                  <a:srgbClr val="FFFF00"/>
                </a:solidFill>
                <a:hlinkClick r:id="rId3" action="ppaction://hlinksldjump"/>
              </a:rPr>
              <a:t>Teorias com enfoque marxista</a:t>
            </a:r>
            <a:r>
              <a:rPr lang="pt-PT" sz="2800" b="1">
                <a:solidFill>
                  <a:srgbClr val="FFFF00"/>
                </a:solidFill>
              </a:rPr>
              <a:t>: Políticas redistributivas, universais.</a:t>
            </a:r>
            <a:endParaRPr lang="pt-B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20713"/>
            <a:ext cx="7772400" cy="6477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 smtClean="0"/>
              <a:t>Políticas públicas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571625"/>
            <a:ext cx="8858250" cy="4891088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 smtClean="0"/>
              <a:t>Políticas sociais enquanto reconhecimento da questão social inerente às relações capitalistas de produção.</a:t>
            </a:r>
          </a:p>
          <a:p>
            <a:pPr eaLnBrk="1" hangingPunct="1">
              <a:buFont typeface="Symbol" pitchFamily="18" charset="2"/>
              <a:buNone/>
              <a:defRPr/>
            </a:pPr>
            <a:endParaRPr lang="pt-BR" sz="2400" dirty="0" smtClean="0"/>
          </a:p>
          <a:p>
            <a:pPr eaLnBrk="1" hangingPunct="1">
              <a:defRPr/>
            </a:pPr>
            <a:r>
              <a:rPr lang="pt-BR" sz="2400" dirty="0" smtClean="0"/>
              <a:t> Fenômeno associado à constituição da sociedade burguesa –Estado Nação</a:t>
            </a:r>
          </a:p>
          <a:p>
            <a:pPr eaLnBrk="1" hangingPunct="1">
              <a:defRPr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2400" dirty="0" smtClean="0">
                <a:cs typeface="Arial" pitchFamily="34" charset="0"/>
              </a:rPr>
              <a:t>Educação como política pública surge no bojo das disputas dos projetos societários de diferentes grupos e segmentos sociais.</a:t>
            </a:r>
            <a:r>
              <a:rPr lang="pt-PT" sz="2400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49275"/>
            <a:ext cx="7772400" cy="576263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 smtClean="0"/>
              <a:t>Políticas públicas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778000"/>
            <a:ext cx="8858250" cy="4387850"/>
          </a:xfrm>
        </p:spPr>
        <p:txBody>
          <a:bodyPr/>
          <a:lstStyle/>
          <a:p>
            <a:pPr eaLnBrk="1" hangingPunct="1">
              <a:buFont typeface="Symbol" pitchFamily="18" charset="2"/>
              <a:buNone/>
              <a:defRPr/>
            </a:pPr>
            <a:endParaRPr lang="pt-PT" sz="1200" dirty="0" smtClean="0">
              <a:latin typeface="Arial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PT" sz="2400" dirty="0" smtClean="0">
                <a:latin typeface="Arial" charset="0"/>
                <a:cs typeface="Arial" charset="0"/>
              </a:rPr>
              <a:t>Para contrabalancear estes efeitos, o Estado precisa promover políticas públicas ou políticas sociais, nas áreas de saúde, habitação, assitência e previdência social, cultura e educação. 	      </a:t>
            </a:r>
            <a:r>
              <a:rPr lang="pt-PT" sz="24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INTERVENÇÃO DO ESTADO	</a:t>
            </a:r>
            <a:endParaRPr lang="pt-BR" sz="2400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7172" name="Imagem 4" descr="images (3) estad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3643313"/>
            <a:ext cx="3786187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14313" y="1700213"/>
            <a:ext cx="8715375" cy="1871662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ü"/>
              <a:defRPr/>
            </a:pPr>
            <a:r>
              <a:rPr lang="pt-BR" sz="2000" b="1" dirty="0">
                <a:solidFill>
                  <a:schemeClr val="bg1"/>
                </a:solidFill>
              </a:rPr>
              <a:t> Tem a finalidade de implantar uma política educacional estabelecida com a finalidade de levar o sistema educacional a cumprir o seu papel na reprodução da formação social do capitalismo, pela reprodução das forças produtivas e das relações de produção.</a:t>
            </a:r>
          </a:p>
        </p:txBody>
      </p:sp>
      <p:sp>
        <p:nvSpPr>
          <p:cNvPr id="7" name="Retângulo 6"/>
          <p:cNvSpPr/>
          <p:nvPr/>
        </p:nvSpPr>
        <p:spPr>
          <a:xfrm>
            <a:off x="415925" y="500063"/>
            <a:ext cx="7643813" cy="6429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intervenção do Estado em Educação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15975" y="2276475"/>
            <a:ext cx="7643813" cy="172878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Planejamento Educacional como forma de intervenção do Estado em Educação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" name="Seta em curva para a direita 2"/>
          <p:cNvSpPr>
            <a:spLocks noChangeArrowheads="1"/>
          </p:cNvSpPr>
          <p:nvPr/>
        </p:nvSpPr>
        <p:spPr bwMode="auto">
          <a:xfrm>
            <a:off x="3143250" y="3933825"/>
            <a:ext cx="708025" cy="1295400"/>
          </a:xfrm>
          <a:prstGeom prst="curvedRightArrow">
            <a:avLst>
              <a:gd name="adj1" fmla="val 24979"/>
              <a:gd name="adj2" fmla="val 49967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pt-BR" sz="2400">
              <a:latin typeface="Times New Roman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924300" y="4900613"/>
            <a:ext cx="3455988" cy="400050"/>
          </a:xfrm>
          <a:prstGeom prst="rect">
            <a:avLst/>
          </a:prstGeom>
          <a:solidFill>
            <a:srgbClr val="FFC000"/>
          </a:solidFill>
          <a:ln>
            <a:solidFill>
              <a:schemeClr val="bg2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000" b="1" dirty="0"/>
              <a:t>Estado em 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112963" y="620713"/>
            <a:ext cx="4187825" cy="647700"/>
          </a:xfrm>
          <a:solidFill>
            <a:srgbClr val="FF9900"/>
          </a:solidFill>
        </p:spPr>
        <p:txBody>
          <a:bodyPr/>
          <a:lstStyle/>
          <a:p>
            <a:pPr eaLnBrk="1" hangingPunct="1">
              <a:defRPr/>
            </a:pPr>
            <a:r>
              <a:rPr lang="pt-PT" sz="2800" dirty="0" smtClean="0"/>
              <a:t>Políticas Educacionais</a:t>
            </a:r>
            <a:endParaRPr lang="pt-BR" sz="2800" dirty="0" smtClean="0"/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177800" y="2133600"/>
            <a:ext cx="8715375" cy="2087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t-BR" sz="2400" dirty="0" smtClean="0">
                <a:latin typeface="Arial" charset="0"/>
                <a:cs typeface="Arial" charset="0"/>
              </a:rPr>
              <a:t>Embora, nas sociedades capitalistas, o Estado esteja submetido aos interesses do capital, na organização e na administração do público, as políticas públicas são produto das lutas, pressões e conflitos entre os grupos e classes que constituem a sociedade. </a:t>
            </a:r>
          </a:p>
          <a:p>
            <a:pPr eaLnBrk="1" hangingPunct="1">
              <a:buFont typeface="Symbol" pitchFamily="18" charset="2"/>
              <a:buNone/>
              <a:defRPr/>
            </a:pPr>
            <a:endParaRPr lang="pt-BR" dirty="0" smtClean="0"/>
          </a:p>
        </p:txBody>
      </p:sp>
      <p:sp>
        <p:nvSpPr>
          <p:cNvPr id="4" name="Seta em curva para a direita 3"/>
          <p:cNvSpPr>
            <a:spLocks noChangeArrowheads="1"/>
          </p:cNvSpPr>
          <p:nvPr/>
        </p:nvSpPr>
        <p:spPr bwMode="auto">
          <a:xfrm rot="-1002557">
            <a:off x="1835150" y="4292600"/>
            <a:ext cx="504825" cy="865188"/>
          </a:xfrm>
          <a:prstGeom prst="curvedRightArrow">
            <a:avLst>
              <a:gd name="adj1" fmla="val 24993"/>
              <a:gd name="adj2" fmla="val 49987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pt-BR" sz="2400">
              <a:latin typeface="Times New Roman" pitchFamily="18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484438" y="4541838"/>
            <a:ext cx="5111750" cy="83185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2400" b="1">
                <a:solidFill>
                  <a:srgbClr val="FFFF00"/>
                </a:solidFill>
              </a:rPr>
              <a:t>Na visão neoliberal as políticas sociais são prejudiciais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/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476250"/>
            <a:ext cx="5759450" cy="6492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2400" dirty="0" smtClean="0"/>
              <a:t>NEOLIBERALISMO</a:t>
            </a:r>
          </a:p>
        </p:txBody>
      </p:sp>
      <p:sp>
        <p:nvSpPr>
          <p:cNvPr id="11267" name="CaixaDeTexto 1"/>
          <p:cNvSpPr txBox="1">
            <a:spLocks noChangeArrowheads="1"/>
          </p:cNvSpPr>
          <p:nvPr/>
        </p:nvSpPr>
        <p:spPr bwMode="auto">
          <a:xfrm>
            <a:off x="468313" y="1328738"/>
            <a:ext cx="785812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2800" b="1">
                <a:solidFill>
                  <a:schemeClr val="bg1"/>
                </a:solidFill>
                <a:latin typeface="Calibri" pitchFamily="34" charset="0"/>
              </a:rPr>
              <a:t>Exclusão e pobreza</a:t>
            </a:r>
            <a:r>
              <a:rPr lang="pt-BR" sz="2800" b="1">
                <a:solidFill>
                  <a:srgbClr val="FFC000"/>
                </a:solidFill>
                <a:latin typeface="Calibri" pitchFamily="34" charset="0"/>
              </a:rPr>
              <a:t>: </a:t>
            </a:r>
            <a:r>
              <a:rPr lang="pt-BR" sz="2800" b="1">
                <a:solidFill>
                  <a:srgbClr val="FFFF00"/>
                </a:solidFill>
                <a:latin typeface="Calibri" pitchFamily="34" charset="0"/>
              </a:rPr>
              <a:t>a sociedade é o cenário da competição, da concorrência. A sociedade teatraliza em todas a instâncias a luta pela sobrevivência. </a:t>
            </a:r>
          </a:p>
          <a:p>
            <a:pPr algn="just"/>
            <a:r>
              <a:rPr lang="pt-BR" sz="2800" b="1">
                <a:solidFill>
                  <a:srgbClr val="FFFF00"/>
                </a:solidFill>
                <a:latin typeface="Calibri" pitchFamily="34" charset="0"/>
              </a:rPr>
              <a:t>Inspirados no darwinismo, que afirma a vontade do mais apto. Somente os fortes sobrevivem cabendo aos fracos conformarem-se com a exclusão natural. </a:t>
            </a:r>
          </a:p>
        </p:txBody>
      </p:sp>
      <p:pic>
        <p:nvPicPr>
          <p:cNvPr id="11268" name="Imagem 2" descr="fehe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3933825"/>
            <a:ext cx="414337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404813"/>
            <a:ext cx="5761037" cy="5492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2400" dirty="0" smtClean="0"/>
              <a:t>NEOLIBERALISMO</a:t>
            </a:r>
          </a:p>
        </p:txBody>
      </p:sp>
      <p:sp>
        <p:nvSpPr>
          <p:cNvPr id="12291" name="CaixaDeTexto 4"/>
          <p:cNvSpPr txBox="1">
            <a:spLocks noChangeArrowheads="1"/>
          </p:cNvSpPr>
          <p:nvPr/>
        </p:nvSpPr>
        <p:spPr bwMode="auto">
          <a:xfrm>
            <a:off x="357188" y="1317625"/>
            <a:ext cx="8429625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solidFill>
                  <a:srgbClr val="FFFF00"/>
                </a:solidFill>
                <a:latin typeface="Calibri" pitchFamily="34" charset="0"/>
              </a:rPr>
              <a:t>As pessoas pobres devem ser atendidos não pelo Estado de Bem-estar, que estimula o parasitismo e a irresponsabilidade, mas pela caridade feita por associações e instituições privadas, que ameniza a vida dos infortunados. </a:t>
            </a:r>
          </a:p>
          <a:p>
            <a:endParaRPr lang="pt-BR" sz="24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2292" name="Imagem 5" descr="~´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2038" y="3213100"/>
            <a:ext cx="48577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8112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3600" dirty="0" smtClean="0">
                <a:solidFill>
                  <a:schemeClr val="bg2"/>
                </a:solidFill>
              </a:rPr>
              <a:t/>
            </a:r>
            <a:br>
              <a:rPr lang="pt-BR" sz="3600" dirty="0" smtClean="0">
                <a:solidFill>
                  <a:schemeClr val="bg2"/>
                </a:solidFill>
              </a:rPr>
            </a:br>
            <a:r>
              <a:rPr lang="pt-BR" sz="3600" dirty="0" smtClean="0">
                <a:solidFill>
                  <a:srgbClr val="C00000"/>
                </a:solidFill>
              </a:rPr>
              <a:t>NEOLIBERALISMO</a:t>
            </a:r>
            <a:endParaRPr lang="pt-BR" sz="3600" dirty="0" smtClean="0">
              <a:solidFill>
                <a:schemeClr val="bg2"/>
              </a:solidFill>
            </a:endParaRPr>
          </a:p>
        </p:txBody>
      </p:sp>
      <p:sp>
        <p:nvSpPr>
          <p:cNvPr id="13315" name="CaixaDeTexto 3"/>
          <p:cNvSpPr txBox="1">
            <a:spLocks noChangeArrowheads="1"/>
          </p:cNvSpPr>
          <p:nvPr/>
        </p:nvSpPr>
        <p:spPr bwMode="auto">
          <a:xfrm>
            <a:off x="744538" y="1773238"/>
            <a:ext cx="7715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3200" b="1">
                <a:solidFill>
                  <a:schemeClr val="bg1"/>
                </a:solidFill>
                <a:latin typeface="Calibri" pitchFamily="34" charset="0"/>
              </a:rPr>
              <a:t>O grande Capital: </a:t>
            </a:r>
            <a:r>
              <a:rPr lang="pt-BR" sz="3200" b="1">
                <a:solidFill>
                  <a:srgbClr val="FFFF00"/>
                </a:solidFill>
                <a:latin typeface="Calibri" pitchFamily="34" charset="0"/>
              </a:rPr>
              <a:t>iniciativas racionais de investimentos baseados em critérios lucrativos(ideologia do mercado).  </a:t>
            </a:r>
          </a:p>
        </p:txBody>
      </p:sp>
      <p:pic>
        <p:nvPicPr>
          <p:cNvPr id="13316" name="Imagem 4" descr="h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71938"/>
            <a:ext cx="4176713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14313"/>
            <a:ext cx="7772400" cy="1000125"/>
          </a:xfrm>
        </p:spPr>
        <p:txBody>
          <a:bodyPr/>
          <a:lstStyle/>
          <a:p>
            <a:pPr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Crise do Capital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214438"/>
            <a:ext cx="7772400" cy="5214937"/>
          </a:xfrm>
        </p:spPr>
        <p:txBody>
          <a:bodyPr/>
          <a:lstStyle/>
          <a:p>
            <a:pPr>
              <a:defRPr/>
            </a:pPr>
            <a:r>
              <a:rPr lang="pt-BR" sz="3200" dirty="0" smtClean="0">
                <a:latin typeface="Times New Roman" pitchFamily="18" charset="0"/>
                <a:cs typeface="Times New Roman" pitchFamily="18" charset="0"/>
              </a:rPr>
              <a:t>Final dos anos 1960 e início de 1970.</a:t>
            </a:r>
          </a:p>
          <a:p>
            <a:pPr>
              <a:defRPr/>
            </a:pPr>
            <a:r>
              <a:rPr lang="pt-BR" sz="3200" dirty="0" smtClean="0">
                <a:latin typeface="Times New Roman" pitchFamily="18" charset="0"/>
                <a:cs typeface="Times New Roman" pitchFamily="18" charset="0"/>
              </a:rPr>
              <a:t>Crise fiscal do Estado: inflação, aumento das dívidas externa e interna.</a:t>
            </a:r>
          </a:p>
          <a:p>
            <a:pPr>
              <a:defRPr/>
            </a:pPr>
            <a:r>
              <a:rPr lang="pt-BR" sz="3200" dirty="0" smtClean="0">
                <a:latin typeface="Times New Roman" pitchFamily="18" charset="0"/>
                <a:cs typeface="Times New Roman" pitchFamily="18" charset="0"/>
              </a:rPr>
              <a:t>Polarização Estado/Mercado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Symbol" pitchFamily="18" charset="2"/>
              <a:buNone/>
              <a:defRPr/>
            </a:pPr>
            <a:endParaRPr lang="pt-BR" dirty="0"/>
          </a:p>
        </p:txBody>
      </p:sp>
      <p:pic>
        <p:nvPicPr>
          <p:cNvPr id="14340" name="Imagem 3" descr="images (1) cris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9025" y="3500438"/>
            <a:ext cx="33718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90588"/>
          </a:xfrm>
        </p:spPr>
        <p:txBody>
          <a:bodyPr/>
          <a:lstStyle/>
          <a:p>
            <a:pPr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Crise do Capital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20624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pt-BR" sz="2400" dirty="0" smtClean="0">
                <a:ea typeface="Tahoma" pitchFamily="34" charset="0"/>
                <a:cs typeface="Tahoma" pitchFamily="34" charset="0"/>
              </a:rPr>
              <a:t>Programa de Ajuste Estrutural – PAE (FMI e Banco Mundial)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400" dirty="0" smtClean="0">
                <a:ea typeface="Tahoma" pitchFamily="34" charset="0"/>
                <a:cs typeface="Tahoma" pitchFamily="34" charset="0"/>
              </a:rPr>
              <a:t>Liberalização do comércio;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400" dirty="0" smtClean="0">
                <a:ea typeface="Tahoma" pitchFamily="34" charset="0"/>
                <a:cs typeface="Tahoma" pitchFamily="34" charset="0"/>
              </a:rPr>
              <a:t>Reformas Administrativas, financeiras, tributárias e trabalhistas (desregulamentação)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400" dirty="0" smtClean="0">
                <a:ea typeface="Tahoma" pitchFamily="34" charset="0"/>
                <a:cs typeface="Tahoma" pitchFamily="34" charset="0"/>
              </a:rPr>
              <a:t>Ajuste fiscal;</a:t>
            </a:r>
          </a:p>
          <a:p>
            <a:pPr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19150"/>
          </a:xfrm>
        </p:spPr>
        <p:txBody>
          <a:bodyPr/>
          <a:lstStyle/>
          <a:p>
            <a:pPr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Crise do Capital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714500"/>
            <a:ext cx="7772400" cy="4857750"/>
          </a:xfrm>
        </p:spPr>
        <p:txBody>
          <a:bodyPr/>
          <a:lstStyle/>
          <a:p>
            <a:pPr marL="420624" indent="-384048" algn="just" fontAlgn="auto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Serviços e benefícios sociais – convertidos em mercadorias (recursos/renda mínima);</a:t>
            </a:r>
          </a:p>
          <a:p>
            <a:pPr marL="420624" indent="-384048" algn="just" fontAlgn="auto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Privatizações (pensões, planos de saúde, educação).</a:t>
            </a:r>
          </a:p>
          <a:p>
            <a:pPr marL="420624" indent="-384048" algn="just" fontAlgn="auto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Reconstrução do Estado – modificações na estrutura organizacional (descentralização, desburocratização, municipalização) – </a:t>
            </a:r>
          </a:p>
          <a:p>
            <a:pPr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19150"/>
          </a:xfrm>
        </p:spPr>
        <p:txBody>
          <a:bodyPr/>
          <a:lstStyle/>
          <a:p>
            <a:pPr>
              <a:defRPr/>
            </a:pPr>
            <a:r>
              <a:rPr lang="pt-BR" sz="2800" dirty="0" smtClean="0">
                <a:ea typeface="Tahoma" pitchFamily="34" charset="0"/>
                <a:cs typeface="Tahoma" pitchFamily="34" charset="0"/>
              </a:rPr>
              <a:t>Propostas dos </a:t>
            </a:r>
            <a:r>
              <a:rPr lang="pt-BR" sz="2800" dirty="0" err="1" smtClean="0">
                <a:ea typeface="Tahoma" pitchFamily="34" charset="0"/>
                <a:cs typeface="Tahoma" pitchFamily="34" charset="0"/>
              </a:rPr>
              <a:t>O.I.</a:t>
            </a:r>
            <a:r>
              <a:rPr lang="pt-BR" sz="2800" dirty="0" smtClean="0">
                <a:ea typeface="Tahoma" pitchFamily="34" charset="0"/>
                <a:cs typeface="Tahoma" pitchFamily="34" charset="0"/>
              </a:rPr>
              <a:t> para educação</a:t>
            </a:r>
            <a:endParaRPr lang="pt-BR" sz="28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643063"/>
            <a:ext cx="7772400" cy="4714875"/>
          </a:xfrm>
        </p:spPr>
        <p:txBody>
          <a:bodyPr/>
          <a:lstStyle/>
          <a:p>
            <a:pPr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Priorização do ensino básico;</a:t>
            </a:r>
          </a:p>
          <a:p>
            <a:pPr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Integração da educação a outras ações sociais destinadas a clientelas específicas;</a:t>
            </a:r>
          </a:p>
          <a:p>
            <a:pPr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Descentralização administrativa;</a:t>
            </a:r>
          </a:p>
          <a:p>
            <a:pPr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Democratização da gestão do sistema educacional;</a:t>
            </a:r>
          </a:p>
          <a:p>
            <a:pPr>
              <a:defRPr/>
            </a:pPr>
            <a:r>
              <a:rPr lang="pt-BR" dirty="0" smtClean="0">
                <a:ea typeface="Tahoma" pitchFamily="34" charset="0"/>
                <a:cs typeface="Tahoma" pitchFamily="34" charset="0"/>
              </a:rPr>
              <a:t>Democratização da gestão do sistema educacional</a:t>
            </a:r>
            <a:endParaRPr lang="pt-BR" dirty="0"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76275"/>
          </a:xfrm>
        </p:spPr>
        <p:txBody>
          <a:bodyPr/>
          <a:lstStyle/>
          <a:p>
            <a:pPr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 reforma da educação brasileira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500188"/>
            <a:ext cx="7772400" cy="5072062"/>
          </a:xfrm>
        </p:spPr>
        <p:txBody>
          <a:bodyPr/>
          <a:lstStyle/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dirty="0" smtClean="0">
                <a:latin typeface="+mj-lt"/>
              </a:rPr>
              <a:t>Marcos legais da reforma: </a:t>
            </a:r>
            <a:r>
              <a:rPr lang="pt-BR" dirty="0" smtClean="0">
                <a:latin typeface="+mj-lt"/>
                <a:cs typeface="Times New Roman" pitchFamily="18" charset="0"/>
              </a:rPr>
              <a:t>Conferência Mundial de Educação para Todos – EPT 1990 em </a:t>
            </a:r>
            <a:r>
              <a:rPr lang="pt-BR" dirty="0" err="1" smtClean="0">
                <a:latin typeface="+mj-lt"/>
                <a:cs typeface="Times New Roman" pitchFamily="18" charset="0"/>
              </a:rPr>
              <a:t>Jontiem</a:t>
            </a:r>
            <a:r>
              <a:rPr lang="pt-BR" dirty="0" smtClean="0">
                <a:latin typeface="+mj-lt"/>
                <a:cs typeface="Times New Roman" pitchFamily="18" charset="0"/>
              </a:rPr>
              <a:t> (Tailândia)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cap="all" dirty="0" smtClean="0">
                <a:latin typeface="+mj-lt"/>
                <a:cs typeface="Times New Roman" pitchFamily="18" charset="0"/>
              </a:rPr>
              <a:t>Constituição de 1988-</a:t>
            </a:r>
            <a:r>
              <a:rPr lang="pt-BR" dirty="0" smtClean="0">
                <a:latin typeface="+mj-lt"/>
                <a:cs typeface="Times New Roman" pitchFamily="18" charset="0"/>
              </a:rPr>
              <a:t> 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dirty="0" smtClean="0">
                <a:latin typeface="+mj-lt"/>
                <a:cs typeface="Times New Roman" pitchFamily="18" charset="0"/>
              </a:rPr>
              <a:t>LDB nº 9.394/1996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dirty="0" smtClean="0">
                <a:latin typeface="+mj-lt"/>
                <a:cs typeface="Times New Roman" pitchFamily="18" charset="0"/>
              </a:rPr>
              <a:t>PLANO NACIONAL DE EDUCAÇÃO PNE – Lei 10.172/2001 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dirty="0" smtClean="0">
                <a:latin typeface="+mj-lt"/>
                <a:cs typeface="Times New Roman" pitchFamily="18" charset="0"/>
              </a:rPr>
              <a:t>Parâmetros Curriculares Nacionais 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dirty="0" smtClean="0">
                <a:latin typeface="+mj-lt"/>
                <a:cs typeface="Times New Roman" pitchFamily="18" charset="0"/>
              </a:rPr>
              <a:t>Financiamento - FUNDEF </a:t>
            </a:r>
          </a:p>
          <a:p>
            <a:pPr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90588"/>
          </a:xfrm>
        </p:spPr>
        <p:txBody>
          <a:bodyPr/>
          <a:lstStyle/>
          <a:p>
            <a:pPr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 reforma da educação brasileira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571625"/>
            <a:ext cx="7772400" cy="5000625"/>
          </a:xfrm>
        </p:spPr>
        <p:txBody>
          <a:bodyPr/>
          <a:lstStyle/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gradativas, difusas e segmentadas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Importação dos conceitos de produtividade;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Universalização do ensino fundamental;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Avaliação centralizada e regulatória do MEC;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Planejamento descentralizado</a:t>
            </a:r>
          </a:p>
          <a:p>
            <a:pPr marL="420624" indent="-384048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Escola básica eleita como núcleo da gestão administrativa e financeira (PDDE, PDE) autonomia (PPP)</a:t>
            </a:r>
          </a:p>
          <a:p>
            <a:pPr marL="420624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endParaRPr lang="pt-BR" dirty="0" smtClean="0">
              <a:latin typeface="Times New Roman" pitchFamily="18" charset="0"/>
              <a:cs typeface="Times New Roman" pitchFamily="18" charset="0"/>
            </a:endParaRPr>
          </a:p>
          <a:p>
            <a:pPr marL="420624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LDB 9.394/1996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pt-BR" dirty="0" smtClean="0"/>
              <a:t>Educação Básica: educação infantil; ensino fundamental e ensino médio.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pt-BR" dirty="0" smtClean="0"/>
              <a:t>Educação superior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pt-BR" dirty="0" smtClean="0"/>
              <a:t> Modalidades: </a:t>
            </a:r>
          </a:p>
          <a:p>
            <a:pPr eaLnBrk="1" hangingPunct="1">
              <a:defRPr/>
            </a:pPr>
            <a:r>
              <a:rPr lang="pt-BR" dirty="0" smtClean="0"/>
              <a:t>Educação de Jovens e Adultos (art. 37/38)</a:t>
            </a:r>
          </a:p>
          <a:p>
            <a:pPr eaLnBrk="1" hangingPunct="1">
              <a:defRPr/>
            </a:pPr>
            <a:r>
              <a:rPr lang="pt-BR" dirty="0" smtClean="0"/>
              <a:t>Educação Especial (art. 58)</a:t>
            </a:r>
          </a:p>
          <a:p>
            <a:pPr eaLnBrk="1" hangingPunct="1">
              <a:defRPr/>
            </a:pPr>
            <a:r>
              <a:rPr lang="pt-BR" dirty="0" smtClean="0"/>
              <a:t>Educação Profissional e a distância</a:t>
            </a:r>
          </a:p>
          <a:p>
            <a:pPr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19150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Planejamento e 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500188"/>
            <a:ext cx="7772400" cy="5072062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 Conferencias: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pt-BR" dirty="0" smtClean="0"/>
              <a:t>Plano Nacional de Educação- Lei 10.172/2001 –projeto de lei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pt-BR" dirty="0" smtClean="0"/>
              <a:t>Planos Estadual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pt-BR" dirty="0" smtClean="0"/>
              <a:t>Planos Municipais</a:t>
            </a:r>
          </a:p>
          <a:p>
            <a:pPr>
              <a:buFont typeface="Symbol" pitchFamily="18" charset="2"/>
              <a:buNone/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Plano de Desenvolvimento da Educação- PDE- abril de 2007</a:t>
            </a:r>
          </a:p>
          <a:p>
            <a:pPr>
              <a:defRPr/>
            </a:pPr>
            <a:r>
              <a:rPr lang="pt-BR" dirty="0" err="1" smtClean="0"/>
              <a:t>PDE-escola</a:t>
            </a:r>
            <a:r>
              <a:rPr lang="pt-BR" dirty="0" smtClean="0"/>
              <a:t> e o Programa Dinheiro Direto na </a:t>
            </a:r>
            <a:r>
              <a:rPr lang="pt-BR" dirty="0" err="1" smtClean="0"/>
              <a:t>Escola-PDDE</a:t>
            </a:r>
            <a:r>
              <a:rPr lang="pt-BR" dirty="0" smtClean="0"/>
              <a:t> 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LDB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2071688"/>
            <a:ext cx="7772400" cy="4024312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pt-BR" dirty="0" smtClean="0"/>
              <a:t>Título IV a organização da educação nacional:</a:t>
            </a:r>
          </a:p>
          <a:p>
            <a:pPr eaLnBrk="1" hangingPunct="1">
              <a:defRPr/>
            </a:pPr>
            <a:r>
              <a:rPr lang="pt-BR" dirty="0" smtClean="0"/>
              <a:t>Modelo de sistemas de ensino por esfera administrativa: federal; estadual e municipal.</a:t>
            </a:r>
          </a:p>
          <a:p>
            <a:pPr eaLnBrk="1" hangingPunct="1">
              <a:defRPr/>
            </a:pPr>
            <a:r>
              <a:rPr lang="pt-BR" dirty="0" smtClean="0"/>
              <a:t>Cada sistema é responsável pela organização e manutenção de sua rede de ensino, e também pela elaboração e execução de suas políticas e planos educacionais</a:t>
            </a:r>
          </a:p>
          <a:p>
            <a:pPr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642938"/>
            <a:ext cx="7772400" cy="5857875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  <a:defRPr/>
            </a:pPr>
            <a:r>
              <a:rPr lang="pt-BR" dirty="0" smtClean="0"/>
              <a:t>Cada esfera administrativa-  Conselhos de Educação, que exerce funções normativas, deliberativas, de fiscalização e de planejamento.</a:t>
            </a:r>
          </a:p>
          <a:p>
            <a:pPr eaLnBrk="1" hangingPunct="1">
              <a:buFont typeface="Symbol" pitchFamily="18" charset="2"/>
              <a:buNone/>
              <a:defRPr/>
            </a:pPr>
            <a:endParaRPr lang="pt-BR" dirty="0" smtClean="0"/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pt-BR" dirty="0" smtClean="0"/>
              <a:t>O Conselho Nacional; 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pt-BR" dirty="0" smtClean="0"/>
              <a:t>Conselho Estadual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pt-BR" dirty="0" smtClean="0"/>
              <a:t>Conselho Municipal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7188"/>
            <a:ext cx="7772400" cy="1857375"/>
          </a:xfrm>
        </p:spPr>
        <p:txBody>
          <a:bodyPr/>
          <a:lstStyle/>
          <a:p>
            <a:pPr>
              <a:defRPr/>
            </a:pPr>
            <a:r>
              <a:rPr lang="pt-BR" sz="2800" dirty="0" smtClean="0"/>
              <a:t>Conselhos de Acompanhamento </a:t>
            </a:r>
            <a:br>
              <a:rPr lang="pt-BR" sz="2800" dirty="0" smtClean="0"/>
            </a:br>
            <a:r>
              <a:rPr lang="pt-BR" sz="2800" dirty="0" smtClean="0"/>
              <a:t>e Controle Socia</a:t>
            </a:r>
            <a:r>
              <a:rPr lang="pt-BR" sz="2000" dirty="0" smtClean="0"/>
              <a:t>l  </a:t>
            </a:r>
            <a:r>
              <a:rPr lang="pt-BR" dirty="0" smtClean="0"/>
              <a:t>(CACS)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Conselho do </a:t>
            </a:r>
            <a:r>
              <a:rPr lang="pt-BR" dirty="0" err="1" smtClean="0"/>
              <a:t>Fundeb</a:t>
            </a:r>
            <a:endParaRPr lang="pt-BR" dirty="0" smtClean="0"/>
          </a:p>
          <a:p>
            <a:pPr>
              <a:defRPr/>
            </a:pPr>
            <a:r>
              <a:rPr lang="pt-BR" dirty="0" smtClean="0"/>
              <a:t>Conselho da Alimentação escolar</a:t>
            </a:r>
          </a:p>
          <a:p>
            <a:pPr>
              <a:defRPr/>
            </a:pPr>
            <a:r>
              <a:rPr lang="pt-BR" dirty="0" smtClean="0"/>
              <a:t>Conselhos de Direitos (Criança e adolescentes, Indígena, Mulher, Idosos, Tutelar </a:t>
            </a:r>
            <a:r>
              <a:rPr lang="pt-BR" dirty="0" err="1" smtClean="0"/>
              <a:t>etc</a:t>
            </a:r>
            <a:r>
              <a:rPr lang="pt-BR" dirty="0" smtClean="0"/>
              <a:t>) </a:t>
            </a:r>
            <a:r>
              <a:rPr lang="pt-BR" dirty="0" smtClean="0">
                <a:latin typeface="Arial"/>
                <a:cs typeface="Arial"/>
              </a:rPr>
              <a:t>→ </a:t>
            </a:r>
            <a:r>
              <a:rPr lang="pt-BR" sz="3200" dirty="0" smtClean="0">
                <a:latin typeface="Arial"/>
                <a:cs typeface="Arial"/>
              </a:rPr>
              <a:t>garantia do acesso, permanência e qualidade da educação.</a:t>
            </a:r>
            <a:endParaRPr lang="pt-BR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19150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No âmbito da escola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981200"/>
            <a:ext cx="8172450" cy="4114800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 Artigo 14 : organização e administração- os princípios da gestão democrática</a:t>
            </a:r>
          </a:p>
          <a:p>
            <a:pPr>
              <a:defRPr/>
            </a:pPr>
            <a:r>
              <a:rPr lang="pt-BR" dirty="0" smtClean="0"/>
              <a:t>Participação</a:t>
            </a:r>
          </a:p>
          <a:p>
            <a:pPr>
              <a:defRPr/>
            </a:pPr>
            <a:r>
              <a:rPr lang="pt-BR" dirty="0" smtClean="0"/>
              <a:t>Autonomia</a:t>
            </a:r>
          </a:p>
          <a:p>
            <a:pPr>
              <a:defRPr/>
            </a:pPr>
            <a:r>
              <a:rPr lang="pt-BR" dirty="0" smtClean="0"/>
              <a:t>Cultura democrática</a:t>
            </a:r>
            <a:endParaRPr lang="pt-B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47713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No âmbito da escola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pt-BR" dirty="0" smtClean="0"/>
              <a:t>Democratização do poder.</a:t>
            </a:r>
          </a:p>
          <a:p>
            <a:pPr algn="just" eaLnBrk="1" hangingPunct="1">
              <a:defRPr/>
            </a:pPr>
            <a:r>
              <a:rPr lang="pt-BR" dirty="0" smtClean="0"/>
              <a:t>Instrumentos/canais: Projeto político pedagógico, conselho escolar, conselhos de classe, organizações estudantis, conselhos tutelares, associações de pais .</a:t>
            </a:r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Projeto político pedagógico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Retrata a identidade da escola. Deve ser um trabalho de construção e reconstrução e exige a participação de todos.</a:t>
            </a:r>
          </a:p>
          <a:p>
            <a:pPr>
              <a:defRPr/>
            </a:pPr>
            <a:endParaRPr lang="pt-BR" dirty="0"/>
          </a:p>
        </p:txBody>
      </p:sp>
      <p:pic>
        <p:nvPicPr>
          <p:cNvPr id="27652" name="Imagem 3" descr="imag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3643313"/>
            <a:ext cx="55721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Conselho escolar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Funções consultivas, deliberativas e fiscais e coordena a gestão escolar.</a:t>
            </a:r>
          </a:p>
          <a:p>
            <a:pPr>
              <a:defRPr/>
            </a:pPr>
            <a:endParaRPr lang="pt-BR" dirty="0"/>
          </a:p>
        </p:txBody>
      </p:sp>
      <p:pic>
        <p:nvPicPr>
          <p:cNvPr id="28676" name="Imagem 4" descr="cons_escolares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3214688"/>
            <a:ext cx="5429250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Conselho de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Delibera sobre questões referentes à avaliação dos alunos</a:t>
            </a:r>
          </a:p>
        </p:txBody>
      </p:sp>
      <p:pic>
        <p:nvPicPr>
          <p:cNvPr id="29700" name="Imagem 3" descr="Conselho de class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13" y="3857625"/>
            <a:ext cx="4357687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Grêmio Estudantil: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pt-BR" dirty="0" smtClean="0"/>
              <a:t>Representação e organização dos alunos.</a:t>
            </a:r>
          </a:p>
          <a:p>
            <a:pPr>
              <a:defRPr/>
            </a:pPr>
            <a:endParaRPr lang="pt-BR" dirty="0"/>
          </a:p>
        </p:txBody>
      </p:sp>
      <p:pic>
        <p:nvPicPr>
          <p:cNvPr id="30724" name="Imagem 3" descr="images (2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2786063"/>
            <a:ext cx="54292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50" y="609600"/>
            <a:ext cx="8172450" cy="1143000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Associação de Pais/mães/responsáveis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Organização para o segmento das famílias dos alunos – Fortalecer a relação entre a escola e a comunidade</a:t>
            </a:r>
          </a:p>
          <a:p>
            <a:pPr>
              <a:defRPr/>
            </a:pPr>
            <a:endParaRPr lang="pt-BR" dirty="0"/>
          </a:p>
        </p:txBody>
      </p:sp>
      <p:pic>
        <p:nvPicPr>
          <p:cNvPr id="31748" name="Imagem 3" descr="images (1) associação de pai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3571875"/>
            <a:ext cx="6000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Conselhos tutelares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643063"/>
            <a:ext cx="7772400" cy="4452937"/>
          </a:xfrm>
        </p:spPr>
        <p:txBody>
          <a:bodyPr/>
          <a:lstStyle/>
          <a:p>
            <a:pPr algn="just">
              <a:defRPr/>
            </a:pPr>
            <a:r>
              <a:rPr lang="pt-BR" dirty="0" smtClean="0"/>
              <a:t>ECA- Lei 8.069/90 – 136 zelar  pelo cumprimento dos direitos :serviços públicos nas áreas de saúde, educação, serviço social etc.</a:t>
            </a:r>
          </a:p>
        </p:txBody>
      </p:sp>
      <p:pic>
        <p:nvPicPr>
          <p:cNvPr id="32772" name="Imagem 3" descr="images (1) conselho tutela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3714750"/>
            <a:ext cx="50006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428625"/>
            <a:ext cx="7772400" cy="6143625"/>
          </a:xfrm>
        </p:spPr>
        <p:txBody>
          <a:bodyPr/>
          <a:lstStyle/>
          <a:p>
            <a:pPr algn="ctr">
              <a:buFont typeface="Symbol" pitchFamily="18" charset="2"/>
              <a:buNone/>
              <a:defRPr/>
            </a:pPr>
            <a:r>
              <a:rPr lang="pt-BR" sz="4800" i="1" dirty="0" smtClean="0"/>
              <a:t>Para os que virão</a:t>
            </a:r>
            <a:endParaRPr lang="pt-BR" sz="4800" dirty="0" smtClean="0"/>
          </a:p>
          <a:p>
            <a:pPr>
              <a:buFont typeface="Symbol" pitchFamily="18" charset="2"/>
              <a:buNone/>
              <a:defRPr/>
            </a:pPr>
            <a:r>
              <a:rPr lang="pt-BR" sz="3600" dirty="0" smtClean="0"/>
              <a:t>	</a:t>
            </a:r>
            <a:r>
              <a:rPr lang="pt-BR" sz="3200" dirty="0" smtClean="0"/>
              <a:t>Como sei pouco, e sou pouco,</a:t>
            </a:r>
            <a:br>
              <a:rPr lang="pt-BR" sz="3200" dirty="0" smtClean="0"/>
            </a:br>
            <a:r>
              <a:rPr lang="pt-BR" sz="3200" dirty="0" smtClean="0"/>
              <a:t>faço o pouco que me cabe</a:t>
            </a:r>
            <a:br>
              <a:rPr lang="pt-BR" sz="3200" dirty="0" smtClean="0"/>
            </a:br>
            <a:r>
              <a:rPr lang="pt-BR" sz="3200" dirty="0" smtClean="0"/>
              <a:t>me dando inteiro.</a:t>
            </a:r>
            <a:br>
              <a:rPr lang="pt-BR" sz="3200" dirty="0" smtClean="0"/>
            </a:br>
            <a:r>
              <a:rPr lang="pt-BR" sz="3200" dirty="0" smtClean="0"/>
              <a:t>Sabendo que não vou ver</a:t>
            </a:r>
            <a:br>
              <a:rPr lang="pt-BR" sz="3200" dirty="0" smtClean="0"/>
            </a:br>
            <a:r>
              <a:rPr lang="pt-BR" sz="3200" dirty="0" smtClean="0"/>
              <a:t>o homem que quero ser.</a:t>
            </a:r>
          </a:p>
          <a:p>
            <a:pPr algn="ctr">
              <a:buFont typeface="Symbol" pitchFamily="18" charset="2"/>
              <a:buNone/>
              <a:defRPr/>
            </a:pPr>
            <a:endParaRPr lang="pt-BR" sz="3200" dirty="0" smtClean="0"/>
          </a:p>
          <a:p>
            <a:pPr>
              <a:buFont typeface="Symbol" pitchFamily="18" charset="2"/>
              <a:buNone/>
              <a:defRPr/>
            </a:pPr>
            <a:r>
              <a:rPr lang="pt-BR" sz="3600" dirty="0" smtClean="0"/>
              <a:t>	</a:t>
            </a:r>
          </a:p>
          <a:p>
            <a:pPr>
              <a:buFont typeface="Symbol" pitchFamily="18" charset="2"/>
              <a:buNone/>
              <a:defRPr/>
            </a:pP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3795" name="Imagem 3" descr="images (1) lend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000500"/>
            <a:ext cx="25003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642938"/>
            <a:ext cx="7772400" cy="5453062"/>
          </a:xfrm>
        </p:spPr>
        <p:txBody>
          <a:bodyPr/>
          <a:lstStyle/>
          <a:p>
            <a:pPr>
              <a:buFont typeface="Symbol" pitchFamily="18" charset="2"/>
              <a:buNone/>
              <a:defRPr/>
            </a:pPr>
            <a:r>
              <a:rPr lang="pt-BR" sz="3600" dirty="0" smtClean="0"/>
              <a:t>	Já sofri o suficiente</a:t>
            </a:r>
            <a:br>
              <a:rPr lang="pt-BR" sz="3600" dirty="0" smtClean="0"/>
            </a:br>
            <a:r>
              <a:rPr lang="pt-BR" sz="3600" dirty="0" smtClean="0"/>
              <a:t>para não enganar a ninguém:</a:t>
            </a:r>
            <a:br>
              <a:rPr lang="pt-BR" sz="3600" dirty="0" smtClean="0"/>
            </a:br>
            <a:r>
              <a:rPr lang="pt-BR" sz="3600" dirty="0" smtClean="0"/>
              <a:t>principalmente aos que sofrem</a:t>
            </a:r>
            <a:br>
              <a:rPr lang="pt-BR" sz="3600" dirty="0" smtClean="0"/>
            </a:br>
            <a:r>
              <a:rPr lang="pt-BR" sz="3600" dirty="0" smtClean="0"/>
              <a:t>na própria vida, a garra</a:t>
            </a:r>
            <a:br>
              <a:rPr lang="pt-BR" sz="3600" dirty="0" smtClean="0"/>
            </a:br>
            <a:r>
              <a:rPr lang="pt-BR" sz="3600" dirty="0" smtClean="0"/>
              <a:t>da opressão, e nem sabem</a:t>
            </a:r>
            <a:r>
              <a:rPr lang="pt-BR" dirty="0" smtClean="0"/>
              <a:t>.</a:t>
            </a:r>
          </a:p>
          <a:p>
            <a:pPr algn="ctr">
              <a:buFont typeface="Symbol" pitchFamily="18" charset="2"/>
              <a:buNone/>
              <a:defRPr/>
            </a:pPr>
            <a:endParaRPr lang="pt-BR" dirty="0"/>
          </a:p>
        </p:txBody>
      </p:sp>
      <p:pic>
        <p:nvPicPr>
          <p:cNvPr id="34819" name="Imagem 3" descr="pobrez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3643313"/>
            <a:ext cx="35004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571500"/>
            <a:ext cx="7772400" cy="5857875"/>
          </a:xfrm>
        </p:spPr>
        <p:txBody>
          <a:bodyPr/>
          <a:lstStyle/>
          <a:p>
            <a:pPr>
              <a:buFont typeface="Symbol" pitchFamily="18" charset="2"/>
              <a:buNone/>
              <a:defRPr/>
            </a:pPr>
            <a:r>
              <a:rPr lang="pt-BR" dirty="0" smtClean="0"/>
              <a:t>	</a:t>
            </a:r>
            <a:r>
              <a:rPr lang="pt-BR" sz="3200" dirty="0" smtClean="0"/>
              <a:t>Não tenho o sol escondido</a:t>
            </a:r>
            <a:br>
              <a:rPr lang="pt-BR" sz="3200" dirty="0" smtClean="0"/>
            </a:br>
            <a:r>
              <a:rPr lang="pt-BR" sz="3200" dirty="0" smtClean="0"/>
              <a:t>no meu bolso de palavras.</a:t>
            </a:r>
            <a:br>
              <a:rPr lang="pt-BR" sz="3200" dirty="0" smtClean="0"/>
            </a:br>
            <a:r>
              <a:rPr lang="pt-BR" sz="3200" dirty="0" smtClean="0"/>
              <a:t>Sou simplesmente um homem</a:t>
            </a:r>
            <a:br>
              <a:rPr lang="pt-BR" sz="3200" dirty="0" smtClean="0"/>
            </a:br>
            <a:r>
              <a:rPr lang="pt-BR" sz="3200" dirty="0" smtClean="0"/>
              <a:t>para quem já a primeira</a:t>
            </a:r>
            <a:br>
              <a:rPr lang="pt-BR" sz="3200" dirty="0" smtClean="0"/>
            </a:br>
            <a:r>
              <a:rPr lang="pt-BR" sz="3200" dirty="0" smtClean="0"/>
              <a:t>e desolada pessoa</a:t>
            </a:r>
            <a:br>
              <a:rPr lang="pt-BR" sz="3200" dirty="0" smtClean="0"/>
            </a:br>
            <a:r>
              <a:rPr lang="pt-BR" sz="3200" dirty="0" smtClean="0"/>
              <a:t>do singular - foi deixando,</a:t>
            </a:r>
            <a:br>
              <a:rPr lang="pt-BR" sz="3200" dirty="0" smtClean="0"/>
            </a:br>
            <a:r>
              <a:rPr lang="pt-BR" sz="3200" dirty="0" smtClean="0"/>
              <a:t>devagar,  </a:t>
            </a:r>
            <a:r>
              <a:rPr lang="pt-BR" sz="3200" dirty="0" err="1" smtClean="0"/>
              <a:t>sofridamente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>de ser, para transformar-se</a:t>
            </a:r>
            <a:br>
              <a:rPr lang="pt-BR" sz="3200" dirty="0" smtClean="0"/>
            </a:br>
            <a:r>
              <a:rPr lang="pt-BR" sz="3200" dirty="0" smtClean="0"/>
              <a:t>- muito mais </a:t>
            </a:r>
            <a:r>
              <a:rPr lang="pt-BR" sz="3200" dirty="0" err="1" smtClean="0"/>
              <a:t>sofridamente</a:t>
            </a:r>
            <a:r>
              <a:rPr lang="pt-BR" sz="3200" dirty="0" smtClean="0"/>
              <a:t> - </a:t>
            </a:r>
            <a:br>
              <a:rPr lang="pt-BR" sz="3200" dirty="0" smtClean="0"/>
            </a:br>
            <a:r>
              <a:rPr lang="pt-BR" sz="3200" dirty="0" smtClean="0"/>
              <a:t>na primeira e profunda pessoa</a:t>
            </a:r>
            <a:br>
              <a:rPr lang="pt-BR" sz="3200" dirty="0" smtClean="0"/>
            </a:br>
            <a:r>
              <a:rPr lang="pt-BR" sz="3200" dirty="0" smtClean="0"/>
              <a:t>do plural.</a:t>
            </a:r>
          </a:p>
          <a:p>
            <a:pPr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571500"/>
            <a:ext cx="7772400" cy="6072188"/>
          </a:xfrm>
        </p:spPr>
        <p:txBody>
          <a:bodyPr/>
          <a:lstStyle/>
          <a:p>
            <a:pPr>
              <a:buFont typeface="Symbol" pitchFamily="18" charset="2"/>
              <a:buNone/>
              <a:defRPr/>
            </a:pPr>
            <a:r>
              <a:rPr lang="pt-BR" sz="3600" dirty="0" smtClean="0"/>
              <a:t>	</a:t>
            </a:r>
            <a:r>
              <a:rPr lang="pt-BR" sz="3200" dirty="0" smtClean="0"/>
              <a:t>Não importa que doa:  é tempo</a:t>
            </a:r>
            <a:br>
              <a:rPr lang="pt-BR" sz="3200" dirty="0" smtClean="0"/>
            </a:br>
            <a:r>
              <a:rPr lang="pt-BR" sz="3200" dirty="0" smtClean="0"/>
              <a:t>de avançar de mão dada</a:t>
            </a:r>
            <a:br>
              <a:rPr lang="pt-BR" sz="3200" dirty="0" smtClean="0"/>
            </a:br>
            <a:r>
              <a:rPr lang="pt-BR" sz="3200" dirty="0" smtClean="0"/>
              <a:t>com quem vai no mesmo rumo,</a:t>
            </a:r>
            <a:br>
              <a:rPr lang="pt-BR" sz="3200" dirty="0" smtClean="0"/>
            </a:br>
            <a:r>
              <a:rPr lang="pt-BR" sz="3200" dirty="0" smtClean="0"/>
              <a:t>mesmo que longe ainda esteja</a:t>
            </a:r>
            <a:br>
              <a:rPr lang="pt-BR" sz="3200" dirty="0" smtClean="0"/>
            </a:br>
            <a:r>
              <a:rPr lang="pt-BR" sz="3200" dirty="0" smtClean="0"/>
              <a:t>de aprender a conjugar</a:t>
            </a:r>
            <a:br>
              <a:rPr lang="pt-BR" sz="3200" dirty="0" smtClean="0"/>
            </a:br>
            <a:r>
              <a:rPr lang="pt-BR" sz="3200" dirty="0" smtClean="0"/>
              <a:t>o verbo amar.</a:t>
            </a:r>
          </a:p>
          <a:p>
            <a:pPr>
              <a:buFont typeface="Symbol" pitchFamily="18" charset="2"/>
              <a:buNone/>
              <a:defRPr/>
            </a:pPr>
            <a:endParaRPr lang="pt-BR" sz="3200" dirty="0" smtClean="0"/>
          </a:p>
          <a:p>
            <a:pPr>
              <a:buFont typeface="Symbol" pitchFamily="18" charset="2"/>
              <a:buNone/>
              <a:defRPr/>
            </a:pPr>
            <a:endParaRPr lang="pt-BR" sz="3200" dirty="0" smtClean="0"/>
          </a:p>
          <a:p>
            <a:pPr>
              <a:buFont typeface="Symbol" pitchFamily="18" charset="2"/>
              <a:buNone/>
              <a:defRPr/>
            </a:pPr>
            <a:r>
              <a:rPr lang="pt-BR" sz="3600" dirty="0" smtClean="0"/>
              <a:t/>
            </a:r>
            <a:br>
              <a:rPr lang="pt-BR" sz="3600" dirty="0" smtClean="0"/>
            </a:br>
            <a:endParaRPr lang="pt-BR" sz="3600" dirty="0" smtClean="0"/>
          </a:p>
          <a:p>
            <a:pPr algn="ctr">
              <a:buFont typeface="Symbol" pitchFamily="18" charset="2"/>
              <a:buNone/>
              <a:defRPr/>
            </a:pP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6867" name="Imagem 3" descr="images (1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3571875"/>
            <a:ext cx="36718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428625"/>
            <a:ext cx="7772400" cy="6215063"/>
          </a:xfrm>
        </p:spPr>
        <p:txBody>
          <a:bodyPr/>
          <a:lstStyle/>
          <a:p>
            <a:pPr>
              <a:buFont typeface="Symbol" pitchFamily="18" charset="2"/>
              <a:buNone/>
              <a:defRPr/>
            </a:pPr>
            <a:r>
              <a:rPr lang="pt-BR" dirty="0" smtClean="0"/>
              <a:t> 	É tempo sobretudo</a:t>
            </a:r>
            <a:br>
              <a:rPr lang="pt-BR" dirty="0" smtClean="0"/>
            </a:br>
            <a:r>
              <a:rPr lang="pt-BR" dirty="0" smtClean="0"/>
              <a:t>de deixar de ser apenas</a:t>
            </a:r>
            <a:br>
              <a:rPr lang="pt-BR" dirty="0" smtClean="0"/>
            </a:br>
            <a:r>
              <a:rPr lang="pt-BR" dirty="0" smtClean="0"/>
              <a:t>a solitária vanguarda</a:t>
            </a:r>
            <a:br>
              <a:rPr lang="pt-BR" dirty="0" smtClean="0"/>
            </a:br>
            <a:r>
              <a:rPr lang="pt-BR" dirty="0" smtClean="0"/>
              <a:t>de nós mesmos.</a:t>
            </a:r>
            <a:br>
              <a:rPr lang="pt-BR" dirty="0" smtClean="0"/>
            </a:br>
            <a:r>
              <a:rPr lang="pt-BR" dirty="0" smtClean="0"/>
              <a:t>Se trata de ir ao encontro.</a:t>
            </a:r>
            <a:br>
              <a:rPr lang="pt-BR" dirty="0" smtClean="0"/>
            </a:br>
            <a:r>
              <a:rPr lang="pt-BR" dirty="0" smtClean="0"/>
              <a:t>(Dura no peito, arde a límpida</a:t>
            </a:r>
            <a:br>
              <a:rPr lang="pt-BR" dirty="0" smtClean="0"/>
            </a:br>
            <a:r>
              <a:rPr lang="pt-BR" dirty="0" smtClean="0"/>
              <a:t>verdade dos nossos erros.)</a:t>
            </a:r>
            <a:br>
              <a:rPr lang="pt-BR" dirty="0" smtClean="0"/>
            </a:br>
            <a:r>
              <a:rPr lang="pt-BR" dirty="0" smtClean="0"/>
              <a:t>Se trata de abrir o rumo.</a:t>
            </a:r>
          </a:p>
          <a:p>
            <a:pPr>
              <a:buFont typeface="Symbol" pitchFamily="18" charset="2"/>
              <a:buNone/>
              <a:defRPr/>
            </a:pPr>
            <a:endParaRPr lang="pt-BR" dirty="0" smtClean="0"/>
          </a:p>
          <a:p>
            <a:pPr>
              <a:buFont typeface="Symbol" pitchFamily="18" charset="2"/>
              <a:buNone/>
              <a:defRPr/>
            </a:pPr>
            <a:endParaRPr lang="pt-BR" dirty="0"/>
          </a:p>
        </p:txBody>
      </p:sp>
      <p:pic>
        <p:nvPicPr>
          <p:cNvPr id="37891" name="Imagem 3" descr="images (3) solitári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0" y="4071938"/>
            <a:ext cx="428625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500063"/>
            <a:ext cx="7772400" cy="6000750"/>
          </a:xfrm>
        </p:spPr>
        <p:txBody>
          <a:bodyPr/>
          <a:lstStyle/>
          <a:p>
            <a:pPr>
              <a:buFont typeface="Symbol" pitchFamily="18" charset="2"/>
              <a:buNone/>
              <a:defRPr/>
            </a:pPr>
            <a:r>
              <a:rPr lang="pt-BR" dirty="0" smtClean="0"/>
              <a:t/>
            </a:r>
            <a:br>
              <a:rPr lang="pt-BR" dirty="0" smtClean="0"/>
            </a:br>
            <a:r>
              <a:rPr lang="pt-BR" sz="3200" dirty="0" smtClean="0"/>
              <a:t>Os que virão, serão povo,</a:t>
            </a:r>
            <a:br>
              <a:rPr lang="pt-BR" sz="3200" dirty="0" smtClean="0"/>
            </a:br>
            <a:r>
              <a:rPr lang="pt-BR" sz="3200" dirty="0" smtClean="0"/>
              <a:t>e saber serão, lutando.</a:t>
            </a:r>
          </a:p>
          <a:p>
            <a:pPr>
              <a:buFont typeface="Symbol" pitchFamily="18" charset="2"/>
              <a:buNone/>
              <a:defRPr/>
            </a:pPr>
            <a:r>
              <a:rPr lang="pt-BR" sz="3200" dirty="0" smtClean="0"/>
              <a:t> (Thiago de Mello)</a:t>
            </a:r>
          </a:p>
          <a:p>
            <a:pPr>
              <a:buFont typeface="Symbol" pitchFamily="18" charset="2"/>
              <a:buNone/>
              <a:defRPr/>
            </a:pPr>
            <a:endParaRPr lang="pt-BR" sz="3200" dirty="0"/>
          </a:p>
        </p:txBody>
      </p:sp>
      <p:pic>
        <p:nvPicPr>
          <p:cNvPr id="38915" name="Imagem 4" descr="greve geral 1989 por barbara gorayeb 1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2571750"/>
            <a:ext cx="70008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500063"/>
            <a:ext cx="7772400" cy="5595937"/>
          </a:xfrm>
        </p:spPr>
        <p:txBody>
          <a:bodyPr/>
          <a:lstStyle/>
          <a:p>
            <a:pPr>
              <a:defRPr/>
            </a:pPr>
            <a:endParaRPr lang="pt-BR" dirty="0" smtClean="0"/>
          </a:p>
          <a:p>
            <a:pPr algn="ctr">
              <a:buFont typeface="Symbol" pitchFamily="18" charset="2"/>
              <a:buNone/>
              <a:defRPr/>
            </a:pPr>
            <a:r>
              <a:rPr lang="pt-BR" sz="6000" dirty="0" smtClean="0"/>
              <a:t>Muito obrigada!</a:t>
            </a:r>
          </a:p>
          <a:p>
            <a:pPr algn="ctr">
              <a:buFont typeface="Symbol" pitchFamily="18" charset="2"/>
              <a:buNone/>
              <a:defRPr/>
            </a:pPr>
            <a:endParaRPr lang="pt-BR" sz="6000" dirty="0"/>
          </a:p>
        </p:txBody>
      </p:sp>
      <p:pic>
        <p:nvPicPr>
          <p:cNvPr id="39939" name="Imagem 3" descr="Tulip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50"/>
            <a:ext cx="91440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 de design básico em tom azul 4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de design básico em tom azul 4</Template>
  <TotalTime>1266</TotalTime>
  <Words>1011</Words>
  <Application>Microsoft Office PowerPoint</Application>
  <PresentationFormat>Apresentação na tela (4:3)</PresentationFormat>
  <Paragraphs>147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6" baseType="lpstr">
      <vt:lpstr>Arial</vt:lpstr>
      <vt:lpstr>Tahoma</vt:lpstr>
      <vt:lpstr>Symbol</vt:lpstr>
      <vt:lpstr>Calibri</vt:lpstr>
      <vt:lpstr>Wingdings</vt:lpstr>
      <vt:lpstr>Wingdings 2</vt:lpstr>
      <vt:lpstr>Times New Roman</vt:lpstr>
      <vt:lpstr>Modelo de design básico em tom azul 4</vt:lpstr>
      <vt:lpstr>Slide 1</vt:lpstr>
      <vt:lpstr>Slide 2</vt:lpstr>
      <vt:lpstr>Slide 3</vt:lpstr>
      <vt:lpstr>Slide 4</vt:lpstr>
      <vt:lpstr>Políticas públicas</vt:lpstr>
      <vt:lpstr>Políticas públicas</vt:lpstr>
      <vt:lpstr>Slide 7</vt:lpstr>
      <vt:lpstr>Slide 8</vt:lpstr>
      <vt:lpstr>Políticas Educacionais</vt:lpstr>
      <vt:lpstr>NEOLIBERALISMO</vt:lpstr>
      <vt:lpstr>NEOLIBERALISMO</vt:lpstr>
      <vt:lpstr> NEOLIBERALISMO</vt:lpstr>
      <vt:lpstr>Crise do Capital</vt:lpstr>
      <vt:lpstr>Crise do Capital</vt:lpstr>
      <vt:lpstr>Crise do Capital</vt:lpstr>
      <vt:lpstr>Propostas dos O.I. para educação</vt:lpstr>
      <vt:lpstr>A reforma da educação brasileira</vt:lpstr>
      <vt:lpstr>A reforma da educação brasileira</vt:lpstr>
      <vt:lpstr>LDB 9.394/1996</vt:lpstr>
      <vt:lpstr>Planejamento e  gestão</vt:lpstr>
      <vt:lpstr>LDB</vt:lpstr>
      <vt:lpstr>Slide 22</vt:lpstr>
      <vt:lpstr>Conselhos de Acompanhamento  e Controle Social  (CACS)</vt:lpstr>
      <vt:lpstr>No âmbito da escola</vt:lpstr>
      <vt:lpstr>No âmbito da escola</vt:lpstr>
      <vt:lpstr>Projeto político pedagógico</vt:lpstr>
      <vt:lpstr>Conselho escolar</vt:lpstr>
      <vt:lpstr>Conselho de classe</vt:lpstr>
      <vt:lpstr>Grêmio Estudantil:</vt:lpstr>
      <vt:lpstr>Associação de Pais/mães/responsáveis</vt:lpstr>
      <vt:lpstr>Conselhos tutelares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Carlos Dublante</dc:creator>
  <cp:lastModifiedBy>ANDREIA</cp:lastModifiedBy>
  <cp:revision>218</cp:revision>
  <dcterms:created xsi:type="dcterms:W3CDTF">2010-03-16T02:59:59Z</dcterms:created>
  <dcterms:modified xsi:type="dcterms:W3CDTF">2012-06-28T15:39:20Z</dcterms:modified>
</cp:coreProperties>
</file>